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5334000" cy="7562850"/>
  <p:notesSz cx="53340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2072" y="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00050" y="2344483"/>
            <a:ext cx="453390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7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00100" y="4235196"/>
            <a:ext cx="373380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66700" y="1739455"/>
            <a:ext cx="232029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747010" y="1739455"/>
            <a:ext cx="232029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98" y="162005"/>
            <a:ext cx="5004005" cy="712800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3300" y="208630"/>
            <a:ext cx="3750945" cy="2291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7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6700" y="1739455"/>
            <a:ext cx="480060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813560" y="7033450"/>
            <a:ext cx="170688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66700" y="7033450"/>
            <a:ext cx="122682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840480" y="7033450"/>
            <a:ext cx="122682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7800" rIns="0" bIns="0" rtlCol="0">
            <a:spAutoFit/>
          </a:bodyPr>
          <a:lstStyle/>
          <a:p>
            <a:pPr marL="12700" marR="5080">
              <a:lnSpc>
                <a:spcPts val="5500"/>
              </a:lnSpc>
              <a:spcBef>
                <a:spcPts val="1400"/>
              </a:spcBef>
            </a:pPr>
            <a:r>
              <a:rPr spc="-1000" dirty="0"/>
              <a:t>WISHING</a:t>
            </a:r>
            <a:r>
              <a:rPr spc="-480" dirty="0"/>
              <a:t> </a:t>
            </a:r>
            <a:r>
              <a:rPr spc="-1380" dirty="0"/>
              <a:t>YOU</a:t>
            </a:r>
            <a:r>
              <a:rPr spc="-475" dirty="0"/>
              <a:t> </a:t>
            </a:r>
            <a:r>
              <a:rPr spc="-1230" dirty="0"/>
              <a:t>A </a:t>
            </a:r>
            <a:r>
              <a:rPr spc="-950" dirty="0">
                <a:solidFill>
                  <a:srgbClr val="000000"/>
                </a:solidFill>
              </a:rPr>
              <a:t>SAFE</a:t>
            </a:r>
            <a:r>
              <a:rPr spc="-490" dirty="0">
                <a:solidFill>
                  <a:srgbClr val="000000"/>
                </a:solidFill>
              </a:rPr>
              <a:t> </a:t>
            </a:r>
            <a:r>
              <a:rPr spc="-1140" dirty="0"/>
              <a:t>AND</a:t>
            </a:r>
            <a:r>
              <a:rPr spc="-484" dirty="0"/>
              <a:t> </a:t>
            </a:r>
            <a:r>
              <a:rPr spc="-1115" dirty="0"/>
              <a:t>HAPPY </a:t>
            </a:r>
            <a:r>
              <a:rPr spc="-925" dirty="0"/>
              <a:t>CHRISTMAS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2756F0-FC39-43CF-4953-78DF2D4632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5915025"/>
            <a:ext cx="1517332" cy="15173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C18DB7-0401-CEC4-07ED-9A5DC1111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517" y="6372225"/>
            <a:ext cx="819283" cy="414405"/>
          </a:xfrm>
          <a:prstGeom prst="rect">
            <a:avLst/>
          </a:prstGeom>
        </p:spPr>
      </p:pic>
      <p:pic>
        <p:nvPicPr>
          <p:cNvPr id="1026" name="Picture 2" descr="Welcome to Lambeth | Lambeth Council">
            <a:extLst>
              <a:ext uri="{FF2B5EF4-FFF2-40B4-BE49-F238E27FC236}">
                <a16:creationId xmlns:a16="http://schemas.microsoft.com/office/drawing/2014/main" id="{88BD636A-09CD-B5CF-FDDD-21DF92F2D5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3" r="3285" b="27527"/>
          <a:stretch>
            <a:fillRect/>
          </a:stretch>
        </p:blipFill>
        <p:spPr bwMode="auto">
          <a:xfrm>
            <a:off x="2438400" y="6795754"/>
            <a:ext cx="1295400" cy="49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998" y="82367"/>
            <a:ext cx="5004003" cy="712800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5300" y="2425254"/>
            <a:ext cx="982344" cy="91948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180"/>
              </a:spcBef>
            </a:pPr>
            <a:r>
              <a:rPr sz="1200" spc="-30" dirty="0">
                <a:latin typeface="Arial MT"/>
                <a:cs typeface="Arial MT"/>
              </a:rPr>
              <a:t>Check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your </a:t>
            </a:r>
            <a:r>
              <a:rPr sz="1200" spc="-35" dirty="0">
                <a:latin typeface="Arial MT"/>
                <a:cs typeface="Arial MT"/>
              </a:rPr>
              <a:t>Christmas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tree </a:t>
            </a:r>
            <a:r>
              <a:rPr sz="1200" dirty="0">
                <a:latin typeface="Arial MT"/>
                <a:cs typeface="Arial MT"/>
              </a:rPr>
              <a:t>lights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35" dirty="0">
                <a:latin typeface="Arial MT"/>
                <a:cs typeface="Arial MT"/>
              </a:rPr>
              <a:t>carry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the British </a:t>
            </a:r>
            <a:r>
              <a:rPr sz="1200" spc="-10" dirty="0">
                <a:latin typeface="Arial MT"/>
                <a:cs typeface="Arial MT"/>
              </a:rPr>
              <a:t>Safety </a:t>
            </a:r>
            <a:r>
              <a:rPr sz="1200" spc="-35" dirty="0">
                <a:latin typeface="Arial MT"/>
                <a:cs typeface="Arial MT"/>
              </a:rPr>
              <a:t>Standard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sign.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87300" y="2425254"/>
            <a:ext cx="1185545" cy="91948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180"/>
              </a:spcBef>
            </a:pPr>
            <a:r>
              <a:rPr sz="1200" spc="-50" dirty="0">
                <a:latin typeface="Arial MT"/>
                <a:cs typeface="Arial MT"/>
              </a:rPr>
              <a:t>Never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place </a:t>
            </a:r>
            <a:r>
              <a:rPr sz="1200" spc="-50" dirty="0">
                <a:latin typeface="Arial MT"/>
                <a:cs typeface="Arial MT"/>
              </a:rPr>
              <a:t>candles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near your </a:t>
            </a:r>
            <a:r>
              <a:rPr sz="1200" spc="-35" dirty="0">
                <a:latin typeface="Arial MT"/>
                <a:cs typeface="Arial MT"/>
              </a:rPr>
              <a:t>Christmas </a:t>
            </a:r>
            <a:r>
              <a:rPr sz="1200" spc="-10" dirty="0">
                <a:latin typeface="Arial MT"/>
                <a:cs typeface="Arial MT"/>
              </a:rPr>
              <a:t>tree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or </a:t>
            </a:r>
            <a:r>
              <a:rPr sz="1200" spc="-30" dirty="0">
                <a:latin typeface="Arial MT"/>
                <a:cs typeface="Arial MT"/>
              </a:rPr>
              <a:t>materials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that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can </a:t>
            </a:r>
            <a:r>
              <a:rPr sz="1200" spc="-20" dirty="0">
                <a:latin typeface="Arial MT"/>
                <a:cs typeface="Arial MT"/>
              </a:rPr>
              <a:t>catch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light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easily.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5300" y="5504148"/>
            <a:ext cx="1208405" cy="145288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180"/>
              </a:spcBef>
            </a:pPr>
            <a:r>
              <a:rPr sz="1200" dirty="0">
                <a:latin typeface="Arial MT"/>
                <a:cs typeface="Arial MT"/>
              </a:rPr>
              <a:t>Most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fires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start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in </a:t>
            </a:r>
            <a:r>
              <a:rPr sz="1200" dirty="0">
                <a:latin typeface="Arial MT"/>
                <a:cs typeface="Arial MT"/>
              </a:rPr>
              <a:t>the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kitchen.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Avoid </a:t>
            </a:r>
            <a:r>
              <a:rPr sz="1200" spc="-20" dirty="0">
                <a:latin typeface="Arial MT"/>
                <a:cs typeface="Arial MT"/>
              </a:rPr>
              <a:t>leaving</a:t>
            </a:r>
            <a:r>
              <a:rPr sz="1200" spc="-6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cooker unattended.</a:t>
            </a:r>
            <a:endParaRPr sz="1200">
              <a:latin typeface="Arial MT"/>
              <a:cs typeface="Arial MT"/>
            </a:endParaRPr>
          </a:p>
          <a:p>
            <a:pPr marL="12700" marR="258445">
              <a:lnSpc>
                <a:spcPts val="1400"/>
              </a:lnSpc>
            </a:pPr>
            <a:r>
              <a:rPr sz="1200" spc="-10" dirty="0">
                <a:latin typeface="Arial MT"/>
                <a:cs typeface="Arial MT"/>
              </a:rPr>
              <a:t>Avoid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cooking </a:t>
            </a:r>
            <a:r>
              <a:rPr sz="1200" dirty="0">
                <a:latin typeface="Arial MT"/>
                <a:cs typeface="Arial MT"/>
              </a:rPr>
              <a:t>when </a:t>
            </a:r>
            <a:r>
              <a:rPr sz="1200" spc="-10" dirty="0">
                <a:latin typeface="Arial MT"/>
                <a:cs typeface="Arial MT"/>
              </a:rPr>
              <a:t>under </a:t>
            </a:r>
            <a:r>
              <a:rPr sz="1200" dirty="0">
                <a:latin typeface="Arial MT"/>
                <a:cs typeface="Arial MT"/>
              </a:rPr>
              <a:t>the </a:t>
            </a:r>
            <a:r>
              <a:rPr sz="1200" spc="-10" dirty="0">
                <a:latin typeface="Arial MT"/>
                <a:cs typeface="Arial MT"/>
              </a:rPr>
              <a:t>influence </a:t>
            </a:r>
            <a:r>
              <a:rPr sz="1200" dirty="0">
                <a:latin typeface="Arial MT"/>
                <a:cs typeface="Arial MT"/>
              </a:rPr>
              <a:t>of</a:t>
            </a:r>
            <a:r>
              <a:rPr sz="1200" spc="6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alcohol.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87300" y="5504148"/>
            <a:ext cx="1129665" cy="91948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180"/>
              </a:spcBef>
            </a:pPr>
            <a:r>
              <a:rPr sz="1200" dirty="0">
                <a:latin typeface="Arial MT"/>
                <a:cs typeface="Arial MT"/>
              </a:rPr>
              <a:t>Make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spc="-55" dirty="0">
                <a:latin typeface="Arial MT"/>
                <a:cs typeface="Arial MT"/>
              </a:rPr>
              <a:t>sure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your </a:t>
            </a:r>
            <a:r>
              <a:rPr sz="1200" dirty="0">
                <a:latin typeface="Arial MT"/>
                <a:cs typeface="Arial MT"/>
              </a:rPr>
              <a:t>family</a:t>
            </a:r>
            <a:r>
              <a:rPr sz="1200" spc="-6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and </a:t>
            </a:r>
            <a:r>
              <a:rPr sz="1200" spc="-30" dirty="0">
                <a:latin typeface="Arial MT"/>
                <a:cs typeface="Arial MT"/>
              </a:rPr>
              <a:t>visitors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know </a:t>
            </a:r>
            <a:r>
              <a:rPr sz="1200" dirty="0">
                <a:latin typeface="Arial MT"/>
                <a:cs typeface="Arial MT"/>
              </a:rPr>
              <a:t>how</a:t>
            </a:r>
            <a:r>
              <a:rPr sz="1200" spc="6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to</a:t>
            </a:r>
            <a:r>
              <a:rPr sz="1200" spc="6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escape </a:t>
            </a:r>
            <a:r>
              <a:rPr sz="1200" dirty="0">
                <a:latin typeface="Arial MT"/>
                <a:cs typeface="Arial MT"/>
              </a:rPr>
              <a:t>in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an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spc="-55" dirty="0">
                <a:latin typeface="Arial MT"/>
                <a:cs typeface="Arial MT"/>
              </a:rPr>
              <a:t>emergency.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79300" y="5504148"/>
            <a:ext cx="1109980" cy="56388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180"/>
              </a:spcBef>
            </a:pPr>
            <a:r>
              <a:rPr sz="1200" dirty="0">
                <a:latin typeface="Arial MT"/>
                <a:cs typeface="Arial MT"/>
              </a:rPr>
              <a:t>Make</a:t>
            </a:r>
            <a:r>
              <a:rPr sz="1200" spc="-6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sure </a:t>
            </a:r>
            <a:r>
              <a:rPr sz="1200" spc="-30" dirty="0">
                <a:latin typeface="Arial MT"/>
                <a:cs typeface="Arial MT"/>
              </a:rPr>
              <a:t>cigarettes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are </a:t>
            </a:r>
            <a:r>
              <a:rPr sz="1200" dirty="0">
                <a:latin typeface="Arial MT"/>
                <a:cs typeface="Arial MT"/>
              </a:rPr>
              <a:t>put</a:t>
            </a:r>
            <a:r>
              <a:rPr sz="1200" spc="6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out</a:t>
            </a:r>
            <a:r>
              <a:rPr sz="1200" spc="65" dirty="0">
                <a:latin typeface="Arial MT"/>
                <a:cs typeface="Arial MT"/>
              </a:rPr>
              <a:t> </a:t>
            </a:r>
            <a:r>
              <a:rPr sz="1200" spc="-40" dirty="0">
                <a:latin typeface="Arial MT"/>
                <a:cs typeface="Arial MT"/>
              </a:rPr>
              <a:t>properly.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4271" y="6971609"/>
            <a:ext cx="1244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AF1917"/>
                </a:solidFill>
                <a:latin typeface="Trebuchet MS"/>
                <a:cs typeface="Trebuchet MS"/>
              </a:rPr>
              <a:t>2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A361F00-0DE4-4FF0-72C6-65D2FF6E1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5052" y="962025"/>
            <a:ext cx="1438476" cy="137179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AFE805B-CA0B-C682-EC90-0D6C8B4F4D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9317" y="2425254"/>
            <a:ext cx="1343212" cy="129558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96" y="162005"/>
            <a:ext cx="5004003" cy="712800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 rot="1260000">
            <a:off x="1226736" y="1654624"/>
            <a:ext cx="91318" cy="73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75"/>
              </a:lnSpc>
            </a:pPr>
            <a:r>
              <a:rPr sz="550" b="1" spc="-50" dirty="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endParaRPr sz="55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 rot="960000">
            <a:off x="1278723" y="1673337"/>
            <a:ext cx="94410" cy="72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70"/>
              </a:lnSpc>
            </a:pPr>
            <a:r>
              <a:rPr sz="550" b="1" spc="2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endParaRPr sz="55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 rot="780000">
            <a:off x="1333470" y="1687931"/>
            <a:ext cx="86695" cy="72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70"/>
              </a:lnSpc>
            </a:pPr>
            <a:r>
              <a:rPr sz="550" b="1" spc="-60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endParaRPr sz="55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 rot="600000">
            <a:off x="1379129" y="1697084"/>
            <a:ext cx="87032" cy="72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70"/>
              </a:lnSpc>
            </a:pPr>
            <a:r>
              <a:rPr sz="550" b="1" spc="-50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endParaRPr sz="55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 rot="420000">
            <a:off x="1428242" y="1705111"/>
            <a:ext cx="91695" cy="72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70"/>
              </a:lnSpc>
            </a:pPr>
            <a:r>
              <a:rPr sz="550" b="1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endParaRPr sz="55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 rot="180000">
            <a:off x="1507135" y="1712220"/>
            <a:ext cx="88763" cy="73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75"/>
              </a:lnSpc>
            </a:pPr>
            <a:r>
              <a:rPr sz="550" b="1" spc="-5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endParaRPr sz="55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65462" y="1686642"/>
            <a:ext cx="79375" cy="1143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50" b="1" spc="-50" dirty="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endParaRPr sz="55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 rot="21480000">
            <a:off x="1613304" y="1712361"/>
            <a:ext cx="89478" cy="73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75"/>
              </a:lnSpc>
            </a:pPr>
            <a:r>
              <a:rPr sz="550" b="1" spc="-5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endParaRPr sz="55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 rot="21360000">
            <a:off x="1659417" y="1709583"/>
            <a:ext cx="78125" cy="73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75"/>
              </a:lnSpc>
            </a:pPr>
            <a:r>
              <a:rPr sz="550" b="1" spc="-114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endParaRPr sz="55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 rot="21240000">
            <a:off x="1690319" y="1705751"/>
            <a:ext cx="87371" cy="73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75"/>
              </a:lnSpc>
            </a:pPr>
            <a:r>
              <a:rPr sz="550" b="1" spc="-5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endParaRPr sz="55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 rot="21060000">
            <a:off x="1735787" y="1699605"/>
            <a:ext cx="85063" cy="73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75"/>
              </a:lnSpc>
            </a:pPr>
            <a:r>
              <a:rPr sz="550" b="1" spc="-6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endParaRPr sz="55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 rot="20820000">
            <a:off x="1785074" y="1688029"/>
            <a:ext cx="104620" cy="73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75"/>
              </a:lnSpc>
            </a:pPr>
            <a:r>
              <a:rPr sz="550" b="1" spc="3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endParaRPr sz="55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 rot="20580000">
            <a:off x="1854234" y="1671141"/>
            <a:ext cx="94410" cy="73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75"/>
              </a:lnSpc>
            </a:pPr>
            <a:r>
              <a:rPr sz="550" b="1" spc="2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endParaRPr sz="55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 rot="20340000">
            <a:off x="1906666" y="1652176"/>
            <a:ext cx="87371" cy="73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75"/>
              </a:lnSpc>
            </a:pPr>
            <a:r>
              <a:rPr sz="550" b="1" spc="-5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endParaRPr sz="55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95300" y="2425254"/>
            <a:ext cx="1067435" cy="92076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180"/>
              </a:spcBef>
            </a:pPr>
            <a:r>
              <a:rPr sz="1200" spc="-30" dirty="0">
                <a:latin typeface="Arial MT"/>
                <a:cs typeface="Arial MT"/>
              </a:rPr>
              <a:t>Decorations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60" dirty="0">
                <a:latin typeface="Arial MT"/>
                <a:cs typeface="Arial MT"/>
              </a:rPr>
              <a:t>can </a:t>
            </a:r>
            <a:r>
              <a:rPr sz="1200" dirty="0">
                <a:latin typeface="Arial MT"/>
                <a:cs typeface="Arial MT"/>
              </a:rPr>
              <a:t>burn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60" dirty="0">
                <a:latin typeface="Arial MT"/>
                <a:cs typeface="Arial MT"/>
              </a:rPr>
              <a:t>easily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–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so </a:t>
            </a:r>
            <a:r>
              <a:rPr sz="1200" dirty="0">
                <a:latin typeface="Arial MT"/>
                <a:cs typeface="Arial MT"/>
              </a:rPr>
              <a:t>don’t</a:t>
            </a:r>
            <a:r>
              <a:rPr sz="1200" spc="10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attach </a:t>
            </a:r>
            <a:r>
              <a:rPr sz="1200" dirty="0">
                <a:latin typeface="Arial MT"/>
                <a:cs typeface="Arial MT"/>
              </a:rPr>
              <a:t>them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to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lights </a:t>
            </a:r>
            <a:r>
              <a:rPr sz="1200" dirty="0">
                <a:latin typeface="Arial MT"/>
                <a:cs typeface="Arial MT"/>
              </a:rPr>
              <a:t>or </a:t>
            </a:r>
            <a:r>
              <a:rPr sz="1200" spc="-10" dirty="0">
                <a:latin typeface="Arial MT"/>
                <a:cs typeface="Arial MT"/>
              </a:rPr>
              <a:t>heaters.</a:t>
            </a:r>
            <a:r>
              <a:rPr lang="en-GB" sz="1200" spc="-10" dirty="0">
                <a:latin typeface="Arial MT"/>
                <a:cs typeface="Arial MT"/>
              </a:rPr>
              <a:t> 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387300" y="2425254"/>
            <a:ext cx="1061720" cy="127508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180"/>
              </a:spcBef>
            </a:pPr>
            <a:r>
              <a:rPr sz="1200" spc="-45" dirty="0">
                <a:latin typeface="Arial MT"/>
                <a:cs typeface="Arial MT"/>
              </a:rPr>
              <a:t>Keep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candles, lighters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and </a:t>
            </a:r>
            <a:r>
              <a:rPr sz="1200" spc="-35" dirty="0">
                <a:latin typeface="Arial MT"/>
                <a:cs typeface="Arial MT"/>
              </a:rPr>
              <a:t>matches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out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of </a:t>
            </a:r>
            <a:r>
              <a:rPr sz="1200" spc="-35" dirty="0">
                <a:latin typeface="Arial MT"/>
                <a:cs typeface="Arial MT"/>
              </a:rPr>
              <a:t>children’s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-45" dirty="0">
                <a:latin typeface="Arial MT"/>
                <a:cs typeface="Arial MT"/>
              </a:rPr>
              <a:t>reach. </a:t>
            </a:r>
            <a:r>
              <a:rPr sz="1200" spc="-50" dirty="0">
                <a:latin typeface="Arial MT"/>
                <a:cs typeface="Arial MT"/>
              </a:rPr>
              <a:t>Never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leave </a:t>
            </a:r>
            <a:r>
              <a:rPr sz="1200" dirty="0">
                <a:latin typeface="Arial MT"/>
                <a:cs typeface="Arial MT"/>
              </a:rPr>
              <a:t>burning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5" dirty="0">
                <a:latin typeface="Arial MT"/>
                <a:cs typeface="Arial MT"/>
              </a:rPr>
              <a:t>candles </a:t>
            </a:r>
            <a:r>
              <a:rPr sz="1200" spc="-10" dirty="0">
                <a:latin typeface="Arial MT"/>
                <a:cs typeface="Arial MT"/>
              </a:rPr>
              <a:t>unattended.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779300" y="2425254"/>
            <a:ext cx="1151255" cy="127508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180"/>
              </a:spcBef>
            </a:pPr>
            <a:r>
              <a:rPr sz="1200" spc="-50" dirty="0">
                <a:latin typeface="Arial MT"/>
                <a:cs typeface="Arial MT"/>
              </a:rPr>
              <a:t>Never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overload </a:t>
            </a:r>
            <a:r>
              <a:rPr sz="1200" spc="-25" dirty="0">
                <a:latin typeface="Arial MT"/>
                <a:cs typeface="Arial MT"/>
              </a:rPr>
              <a:t>electrical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sockets. </a:t>
            </a:r>
            <a:r>
              <a:rPr sz="1200" spc="-25" dirty="0">
                <a:latin typeface="Arial MT"/>
                <a:cs typeface="Arial MT"/>
              </a:rPr>
              <a:t>Always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switch </a:t>
            </a:r>
            <a:r>
              <a:rPr sz="1200" spc="-35" dirty="0">
                <a:latin typeface="Arial MT"/>
                <a:cs typeface="Arial MT"/>
              </a:rPr>
              <a:t>Christmas</a:t>
            </a:r>
            <a:r>
              <a:rPr sz="1200" spc="-10" dirty="0">
                <a:latin typeface="Arial MT"/>
                <a:cs typeface="Arial MT"/>
              </a:rPr>
              <a:t> lights </a:t>
            </a:r>
            <a:r>
              <a:rPr sz="1200" dirty="0">
                <a:latin typeface="Arial MT"/>
                <a:cs typeface="Arial MT"/>
              </a:rPr>
              <a:t>off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and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unplug </a:t>
            </a:r>
            <a:r>
              <a:rPr sz="1200" dirty="0">
                <a:latin typeface="Arial MT"/>
                <a:cs typeface="Arial MT"/>
              </a:rPr>
              <a:t>them </a:t>
            </a:r>
            <a:r>
              <a:rPr sz="1200" spc="-10" dirty="0">
                <a:latin typeface="Arial MT"/>
                <a:cs typeface="Arial MT"/>
              </a:rPr>
              <a:t>before</a:t>
            </a:r>
            <a:endParaRPr sz="1200">
              <a:latin typeface="Arial MT"/>
              <a:cs typeface="Arial MT"/>
            </a:endParaRPr>
          </a:p>
          <a:p>
            <a:pPr marL="12700">
              <a:lnSpc>
                <a:spcPts val="1360"/>
              </a:lnSpc>
            </a:pPr>
            <a:r>
              <a:rPr sz="1200" dirty="0">
                <a:latin typeface="Arial MT"/>
                <a:cs typeface="Arial MT"/>
              </a:rPr>
              <a:t>you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go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to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bed.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779300" y="5504148"/>
            <a:ext cx="1236345" cy="1279838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180"/>
              </a:spcBef>
            </a:pPr>
            <a:r>
              <a:rPr lang="en-GB" sz="1200" spc="-10" dirty="0">
                <a:latin typeface="Arial MT"/>
                <a:cs typeface="Arial MT"/>
              </a:rPr>
              <a:t>Take </a:t>
            </a:r>
            <a:r>
              <a:rPr sz="1200" dirty="0">
                <a:latin typeface="Arial MT"/>
                <a:cs typeface="Arial MT"/>
              </a:rPr>
              <a:t>time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to</a:t>
            </a:r>
            <a:r>
              <a:rPr sz="1200" spc="35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check </a:t>
            </a:r>
            <a:r>
              <a:rPr sz="1200" dirty="0">
                <a:latin typeface="Arial MT"/>
                <a:cs typeface="Arial MT"/>
              </a:rPr>
              <a:t>on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older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relatives </a:t>
            </a:r>
            <a:r>
              <a:rPr sz="1200" dirty="0">
                <a:latin typeface="Arial MT"/>
                <a:cs typeface="Arial MT"/>
              </a:rPr>
              <a:t>and</a:t>
            </a:r>
            <a:r>
              <a:rPr sz="1200" spc="-6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neighbours </a:t>
            </a:r>
            <a:r>
              <a:rPr sz="1200" dirty="0">
                <a:latin typeface="Arial MT"/>
                <a:cs typeface="Arial MT"/>
              </a:rPr>
              <a:t>this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35" dirty="0">
                <a:latin typeface="Arial MT"/>
                <a:cs typeface="Arial MT"/>
              </a:rPr>
              <a:t>Christmas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as </a:t>
            </a:r>
            <a:r>
              <a:rPr sz="1200" dirty="0">
                <a:latin typeface="Arial MT"/>
                <a:cs typeface="Arial MT"/>
              </a:rPr>
              <a:t>they</a:t>
            </a:r>
            <a:r>
              <a:rPr sz="1200" spc="-40" dirty="0">
                <a:latin typeface="Arial MT"/>
                <a:cs typeface="Arial MT"/>
              </a:rPr>
              <a:t> are </a:t>
            </a:r>
            <a:r>
              <a:rPr sz="1200" dirty="0">
                <a:latin typeface="Arial MT"/>
                <a:cs typeface="Arial MT"/>
              </a:rPr>
              <a:t>at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greater </a:t>
            </a:r>
            <a:r>
              <a:rPr sz="1200" spc="-20" dirty="0">
                <a:latin typeface="Arial MT"/>
                <a:cs typeface="Arial MT"/>
              </a:rPr>
              <a:t>risk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from</a:t>
            </a:r>
            <a:r>
              <a:rPr sz="1200" spc="-10" dirty="0">
                <a:latin typeface="Arial MT"/>
                <a:cs typeface="Arial MT"/>
              </a:rPr>
              <a:t> fire.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910258" y="6971609"/>
            <a:ext cx="1244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AF1917"/>
                </a:solidFill>
                <a:latin typeface="Trebuchet MS"/>
                <a:cs typeface="Trebuchet MS"/>
              </a:rPr>
              <a:t>3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89499F-6FE0-0059-EFA8-2B2CD2D08226}"/>
              </a:ext>
            </a:extLst>
          </p:cNvPr>
          <p:cNvSpPr txBox="1"/>
          <p:nvPr/>
        </p:nvSpPr>
        <p:spPr>
          <a:xfrm>
            <a:off x="685800" y="4086225"/>
            <a:ext cx="2943146" cy="17658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0976CC8-0CB4-1DEF-8397-18C6EE5BD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683" y="4180560"/>
            <a:ext cx="1824699" cy="264717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0B8155B-CC09-0231-F7F1-F6837332D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8946" y="4143189"/>
            <a:ext cx="1400370" cy="261974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164</Words>
  <Application>Microsoft Office PowerPoint</Application>
  <PresentationFormat>Custom</PresentationFormat>
  <Paragraphs>28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Arial MT</vt:lpstr>
      <vt:lpstr>Calibri</vt:lpstr>
      <vt:lpstr>Tahoma</vt:lpstr>
      <vt:lpstr>Trebuchet MS</vt:lpstr>
      <vt:lpstr>Office Theme</vt:lpstr>
      <vt:lpstr>WISHING YOU A SAFE AND HAPPY CHRISTMAS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Fire Kills Let's Prevent It: Fire Safety at Christmas</dc:title>
  <dc:subject>CPFG Fire Kills Lets Prevent It: Fire Safety at Christmas booklet, Web and A5 print booklet</dc:subject>
  <dc:creator>Crime and Policing Group</dc:creator>
  <cp:lastModifiedBy>Ian Hill</cp:lastModifiedBy>
  <cp:revision>1</cp:revision>
  <dcterms:created xsi:type="dcterms:W3CDTF">2025-11-24T08:44:14Z</dcterms:created>
  <dcterms:modified xsi:type="dcterms:W3CDTF">2025-11-24T09:05:47Z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2021-11-04T00:00:00Z</vt:filetime>
  </property>
  <property fmtid="{D5CDD505-2E9C-101B-9397-08002B2CF9AE}" pid="3" name="Creator">
    <vt:lpwstr>Adobe InDesign 16.0 (Macintosh)</vt:lpwstr>
  </property>
  <property fmtid="{D5CDD505-2E9C-101B-9397-08002B2CF9AE}" pid="4" name="LastSaved">
    <vt:filetime>2025-11-24T00:00:00Z</vt:filetime>
  </property>
  <property fmtid="{D5CDD505-2E9C-101B-9397-08002B2CF9AE}" pid="5" name="Producer">
    <vt:lpwstr>Adobe PDF Library 15.0</vt:lpwstr>
  </property>
</Properties>
</file>